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j4LuWgEg3EM6gy7e3HUlsqWUq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07AECE-758B-474F-B3AC-F50C3656BD82}">
  <a:tblStyle styleId="{2B07AECE-758B-474F-B3AC-F50C3656BD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E8C68A6-4BE2-4EE7-858B-D26602C6278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98zL9UDBuFQ" TargetMode="External"/><Relationship Id="rId4" Type="http://schemas.openxmlformats.org/officeDocument/2006/relationships/hyperlink" Target="http://www.youtube.com/watch?v=98zL9UDBuFQ" TargetMode="External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MSq9YKLhZNCvNS2WoUnmslolHHg3-m_FhwLxuUVjTHQ/edit?usp=sharing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-163550"/>
            <a:ext cx="8520600" cy="21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STKaiti"/>
                <a:ea typeface="STKaiti"/>
                <a:cs typeface="STKaiti"/>
                <a:sym typeface="STKaiti"/>
              </a:rPr>
              <a:t>爱拼才会赢</a:t>
            </a:r>
            <a:endParaRPr>
              <a:latin typeface="STKaiti"/>
              <a:ea typeface="STKaiti"/>
              <a:cs typeface="STKaiti"/>
              <a:sym typeface="STKait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>
                <a:solidFill>
                  <a:srgbClr val="434343"/>
                </a:solidFill>
              </a:rPr>
              <a:t>No pain no gain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1767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t/>
            </a:r>
            <a:endParaRPr b="1" sz="2400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" sz="2400">
                <a:solidFill>
                  <a:schemeClr val="dk1"/>
                </a:solidFill>
              </a:rPr>
              <a:t>Post-Reading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2925" y="3059025"/>
            <a:ext cx="1884900" cy="18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Learning Objectives: </a:t>
            </a:r>
            <a:endParaRPr sz="2400"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graphic organizer to organize the text to understand the whole text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 literal and inferential questions regarding the text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Summarize the text in a Cloze activity.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 fluency from reading aloud exercise.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Compare two texts to find similarity and differences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2225" y="3244225"/>
            <a:ext cx="2311900" cy="2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type="title"/>
          </p:nvPr>
        </p:nvSpPr>
        <p:spPr>
          <a:xfrm>
            <a:off x="311700" y="310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400"/>
              <a:t>Warm up: watch the video </a:t>
            </a:r>
            <a:r>
              <a:rPr lang="en" sz="2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亲爱的篮球</a:t>
            </a:r>
            <a:r>
              <a:rPr b="1" lang="en" sz="2400"/>
              <a:t> </a:t>
            </a:r>
            <a:endParaRPr sz="2400"/>
          </a:p>
        </p:txBody>
      </p:sp>
      <p:pic>
        <p:nvPicPr>
          <p:cNvPr descr="动画短片《亲爱的篮球》，由科比·布莱恩特配音。2018年3月5日，获得第90届奥斯卡“最佳动画短片奖”。" id="69" name="Google Shape;69;p3" title="回忆！科比的动画短片亲爱的篮球......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600" y="883600"/>
            <a:ext cx="71628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Task 1: Review/summarize the story of Lin Dan</a:t>
            </a:r>
            <a:endParaRPr sz="2400"/>
          </a:p>
        </p:txBody>
      </p:sp>
      <p:sp>
        <p:nvSpPr>
          <p:cNvPr id="75" name="Google Shape;7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aphicFrame>
        <p:nvGraphicFramePr>
          <p:cNvPr id="76" name="Google Shape;76;p4"/>
          <p:cNvGraphicFramePr/>
          <p:nvPr/>
        </p:nvGraphicFramePr>
        <p:xfrm>
          <a:off x="1600200" y="172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{2B07AECE-758B-474F-B3AC-F50C3656BD82}</a:tableStyleId>
              </a:tblPr>
              <a:tblGrid>
                <a:gridCol w="2971800"/>
                <a:gridCol w="2971800"/>
              </a:tblGrid>
              <a:tr h="72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什么时候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林丹做什么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4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4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五岁的时候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4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九岁的时候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4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十二岁的时候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4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2002年的时候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Give a new title for Lin Dan’s story</a:t>
            </a:r>
            <a:endParaRPr/>
          </a:p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" sz="3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林丹小时候</a:t>
            </a:r>
            <a:endParaRPr b="0" sz="3600"/>
          </a:p>
          <a:p>
            <a:pPr indent="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" sz="3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林丹的爸爸妈妈</a:t>
            </a:r>
            <a:endParaRPr b="0" sz="3600"/>
          </a:p>
          <a:p>
            <a:pPr indent="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" sz="3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  超级丹</a:t>
            </a:r>
            <a:endParaRPr b="0" sz="3600"/>
          </a:p>
          <a:p>
            <a:pPr indent="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" sz="3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  林丹很辛苦 </a:t>
            </a:r>
            <a:endParaRPr b="0" sz="3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Task 2: Parallel Reading -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Read </a:t>
            </a:r>
            <a:r>
              <a:rPr lang="en" sz="1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科比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5" y="1017725"/>
            <a:ext cx="4986524" cy="39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Task 2: Parallel Reading -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Answer questions to show your understanding.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  <p:graphicFrame>
        <p:nvGraphicFramePr>
          <p:cNvPr id="94" name="Google Shape;94;p7"/>
          <p:cNvGraphicFramePr/>
          <p:nvPr/>
        </p:nvGraphicFramePr>
        <p:xfrm>
          <a:off x="838200" y="198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{2B07AECE-758B-474F-B3AC-F50C3656BD82}</a:tableStyleId>
              </a:tblPr>
              <a:tblGrid>
                <a:gridCol w="1140475"/>
                <a:gridCol w="59004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是/不是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科比从1996年开始在洛杉矶湖人队打球。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是/不是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他是NBA最年轻的30000分先生。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是/不是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他每天早上四点起床练球。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是/不是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他一个晚上骑了四十英里的自行车。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是/不是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因为他要参加伦敦奥运会，所以他瘦了16磅。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是/不是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他和一个高中生每天早上三点开始练球。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是/不是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91919"/>
                          </a:solidFill>
                          <a:highlight>
                            <a:srgbClr val="FFFFFF"/>
                          </a:highlight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 </a:t>
                      </a:r>
                      <a:r>
                        <a:rPr lang="en" sz="1800" u="none" cap="none" strike="noStrike"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科比在NBA打了20年的篮球。</a:t>
                      </a:r>
                      <a:endParaRPr sz="1800" u="none" cap="none" strike="noStrike">
                        <a:latin typeface="STKaiti"/>
                        <a:ea typeface="STKaiti"/>
                        <a:cs typeface="STKaiti"/>
                        <a:sym typeface="STKait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95" name="Google Shape;95;p7"/>
          <p:cNvSpPr txBox="1"/>
          <p:nvPr/>
        </p:nvSpPr>
        <p:spPr>
          <a:xfrm>
            <a:off x="311700" y="1071750"/>
            <a:ext cx="81807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TKaiti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科比有多么努力？Find the evidence in the text. Check the ones that applies</a:t>
            </a:r>
            <a:endParaRPr b="0" i="0" sz="18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Task 2: Parallel Reading -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Answer questions to show your understanding.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  <p:sp>
        <p:nvSpPr>
          <p:cNvPr id="101" name="Google Shape;101;p8"/>
          <p:cNvSpPr txBox="1"/>
          <p:nvPr/>
        </p:nvSpPr>
        <p:spPr>
          <a:xfrm>
            <a:off x="304800" y="990600"/>
            <a:ext cx="85206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2.   ________ How many times has Kobe won MVPs throughout his NBA career? </a:t>
            </a:r>
            <a:b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</a:b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     (一）4 times（二）2 times (三）one time    (四）12 times</a:t>
            </a:r>
            <a:endParaRPr b="0" i="0" sz="18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3.  ________ 洛杉矶(luòshānjī) is  </a:t>
            </a:r>
            <a:b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</a:b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     (一）San Francisco （二）Houston (三）Los Angels (四）Chicago</a:t>
            </a:r>
            <a:endParaRPr b="0" i="0" sz="18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4.  ________ "努“ 的部首</a:t>
            </a:r>
            <a:r>
              <a:rPr b="0" i="0" lang="en" sz="12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bùshǒu   </a:t>
            </a: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(一）女（二）力 (三）刀 (四）又</a:t>
            </a:r>
            <a:endParaRPr b="0" i="0" sz="18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5.  Can you find a statement each from 林丹 text and Kobe text to show that the two athletes are both amazing. </a:t>
            </a:r>
            <a:endParaRPr b="0" i="0" sz="18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6. ________ 努力 is similar to  (一）不放弃 （二）太累了  (三）厉害</a:t>
            </a:r>
            <a:endParaRPr b="0" i="0" sz="18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7. 你喜欢打球吗？你喜欢打什么球？</a:t>
            </a:r>
            <a:endParaRPr b="0" i="0" sz="18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graphicFrame>
        <p:nvGraphicFramePr>
          <p:cNvPr id="102" name="Google Shape;102;p8"/>
          <p:cNvGraphicFramePr/>
          <p:nvPr/>
        </p:nvGraphicFramePr>
        <p:xfrm>
          <a:off x="507500" y="340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{6E8C68A6-4BE2-4EE7-858B-D26602C6278C}</a:tableStyleId>
              </a:tblPr>
              <a:tblGrid>
                <a:gridCol w="1193850"/>
                <a:gridCol w="6965625"/>
              </a:tblGrid>
              <a:tr h="45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林丹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STKaiti"/>
                          <a:ea typeface="STKaiti"/>
                          <a:cs typeface="STKaiti"/>
                          <a:sym typeface="STKaiti"/>
                        </a:rPr>
                        <a:t>科比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3 </a:t>
            </a:r>
            <a:endParaRPr/>
          </a:p>
        </p:txBody>
      </p:sp>
      <p:sp>
        <p:nvSpPr>
          <p:cNvPr id="108" name="Google Shape;108;p9"/>
          <p:cNvSpPr txBox="1"/>
          <p:nvPr>
            <p:ph idx="1" type="body"/>
          </p:nvPr>
        </p:nvSpPr>
        <p:spPr>
          <a:xfrm>
            <a:off x="311700" y="1152475"/>
            <a:ext cx="4485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500">
                <a:solidFill>
                  <a:schemeClr val="dk1"/>
                </a:solidFill>
              </a:rPr>
              <a:t>Design a motivational poster</a:t>
            </a:r>
            <a:br>
              <a:rPr b="1" lang="en" sz="1500">
                <a:solidFill>
                  <a:schemeClr val="dk1"/>
                </a:solidFill>
              </a:rPr>
            </a:br>
            <a:endParaRPr b="1" sz="14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Presentational writing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0" i="0" lang="en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a post that will inspire your friends to reach their goals. Use the vocabulary/patterns you have learned in this unit.  In the post, suggest a goal for your friend, what to practice, and how much time to practice each day. Write some encouraging words to help your friend accomplish the goal.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8950" y="183675"/>
            <a:ext cx="2723351" cy="46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